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Anton"/>
      <p:regular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Lato Light"/>
      <p:regular r:id="rId62"/>
      <p:bold r:id="rId63"/>
      <p:italic r:id="rId64"/>
      <p:boldItalic r:id="rId65"/>
    </p:embeddedFont>
    <p:embeddedFont>
      <p:font typeface="Didact Gothic"/>
      <p:regular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Helvetica Neue Light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4F4BB0-7D77-4AFF-B944-3E3FFC06DC26}">
  <a:tblStyle styleId="{7D4F4BB0-7D77-4AFF-B944-3E3FFC06DC2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Light-italic.fntdata"/><Relationship Id="rId72" Type="http://schemas.openxmlformats.org/officeDocument/2006/relationships/font" Target="fonts/HelveticaNeueLight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HelveticaNeueLight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Light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64" Type="http://schemas.openxmlformats.org/officeDocument/2006/relationships/font" Target="fonts/LatoLight-italic.fntdata"/><Relationship Id="rId63" Type="http://schemas.openxmlformats.org/officeDocument/2006/relationships/font" Target="fonts/LatoLight-bold.fntdata"/><Relationship Id="rId22" Type="http://schemas.openxmlformats.org/officeDocument/2006/relationships/slide" Target="slides/slide16.xml"/><Relationship Id="rId66" Type="http://schemas.openxmlformats.org/officeDocument/2006/relationships/font" Target="fonts/DidactGothic-regular.fntdata"/><Relationship Id="rId21" Type="http://schemas.openxmlformats.org/officeDocument/2006/relationships/slide" Target="slides/slide15.xml"/><Relationship Id="rId65" Type="http://schemas.openxmlformats.org/officeDocument/2006/relationships/font" Target="fonts/Lato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7.xml"/><Relationship Id="rId67" Type="http://schemas.openxmlformats.org/officeDocument/2006/relationships/font" Target="fonts/HelveticaNeue-regular.fntdata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Anton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9071a1c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9071a1c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cdcab8bad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cdcab8bad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9f72d3c5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9f72d3c5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El secreto de ReactJS para tener un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performance muy alto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es que implementa un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Virtual DOM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 En lugar de renderizar todo, como normalmente se hace, ReactJS hace los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cambios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en una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copia en memoria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 Luego utiliza un algoritmo para comparar sus propiedades con las de la versión del DOM, y así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aplicar cambios exclusivamente en las partes que varían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cdcab8ba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cdcab8ba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El secreto de ReactJS para tener un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performance muy alto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es que implementa un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Virtual DOM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 En lugar de renderizar todo, como normalmente se hace, ReactJS hace los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cambios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en una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copia en memoria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 Luego utiliza un algoritmo para comparar sus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p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ropiedades con las de la versión del DOM, y así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aplicar cambios exclusivamente en las partes que varían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cdcab8ba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cdcab8ba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d693bc8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d693bc8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02122"/>
                </a:solidFill>
                <a:highlight>
                  <a:schemeClr val="lt1"/>
                </a:highlight>
              </a:rPr>
              <a:t>Esto puede sonar como mucho trabajo, pero en la práctica es </a:t>
            </a:r>
            <a:r>
              <a:rPr b="1" lang="es-419" sz="1200">
                <a:solidFill>
                  <a:srgbClr val="202122"/>
                </a:solidFill>
                <a:highlight>
                  <a:schemeClr val="lt1"/>
                </a:highlight>
              </a:rPr>
              <a:t>mucho más eficiente que el método tradicional</a:t>
            </a:r>
            <a:r>
              <a:rPr lang="es-419" sz="1200">
                <a:solidFill>
                  <a:srgbClr val="202122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02122"/>
                </a:solidFill>
                <a:highlight>
                  <a:schemeClr val="lt1"/>
                </a:highlight>
              </a:rPr>
              <a:t>Por ejemplo: si tenemos una lista de 2000 elementos en la interfaz y ocurren 10 cambios, es más eficiente aplicar 10 cambios, ubicar los componentes que tuvieron un cambio en sus propiedades y renderizar estos 10 elementos, en lugar de aplicar 10 cambios y renderizar 2000 elementos.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cdcab8bad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cdcab8bad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d693bc8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d693bc8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ca6bd074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ca6bd074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a7d1f046a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a7d1f046a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9f72d3c5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9f72d3c5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9071a1c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a9071a1c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c1031dbd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c1031dbd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ca6bd074f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ca6bd074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ca6bd07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ca6bd07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cdcab8bad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cdcab8bad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dcab8bad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dcab8bad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cdcab8bad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cdcab8bad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d71c81b4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d71c81b4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9f72d3c5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9f72d3c5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1f6f6420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1f6f6420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clase se pueden pasar las diapositivas si ya tienen la instalación realizada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1f6f6420b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1f6f6420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9071a1c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a9071a1c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1f6f6420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1f6f6420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1f6f6420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1f6f6420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2929eb3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b2929eb3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0aa0ee3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f0aa0ee3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Clase 1 o 2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ca6bd074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ca6bd074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c24adf9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c24adf9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ca6bd074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ca6bd074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95bc96a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95bc96a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cdcab8bad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cdcab8bad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95bc96a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95bc96a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9071a1c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a9071a1c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cdcab8bad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cdcab8bad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95bc96ac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95bc96ac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95bc96ac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95bc96ac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3271623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e3271623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Temas a ver: </a:t>
            </a:r>
            <a:r>
              <a:rPr b="1" lang="es-419">
                <a:solidFill>
                  <a:schemeClr val="dk1"/>
                </a:solidFill>
              </a:rPr>
              <a:t>spread operator</a:t>
            </a:r>
            <a:r>
              <a:rPr lang="es-419">
                <a:solidFill>
                  <a:schemeClr val="dk1"/>
                </a:solidFill>
              </a:rPr>
              <a:t>, </a:t>
            </a:r>
            <a:r>
              <a:rPr b="1" lang="es-419">
                <a:solidFill>
                  <a:schemeClr val="dk1"/>
                </a:solidFill>
              </a:rPr>
              <a:t>métodos de array </a:t>
            </a:r>
            <a:r>
              <a:rPr lang="es-419">
                <a:solidFill>
                  <a:schemeClr val="dk1"/>
                </a:solidFill>
              </a:rPr>
              <a:t>(map, filter y foreach principalmente) y </a:t>
            </a:r>
            <a:r>
              <a:rPr b="1" lang="es-419">
                <a:solidFill>
                  <a:schemeClr val="dk1"/>
                </a:solidFill>
              </a:rPr>
              <a:t>desestructuración.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Se recomienda verlo directamente en un code sandbox / stackblitz al mismo tiempo que se explica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9071a1c4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a9071a1c4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071a1c4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a9071a1c4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recomienda after class de Github para crear el repositorio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8060a0c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b8060a0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recomienda after class de Github para crear el repositorio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ca6bd074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ca6bd074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95bc96ac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95bc96ac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ca6bd074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ca6bd074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9071a1c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a9071a1c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ca6bd074f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ca6bd074f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9071a1c4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a9071a1c4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9071a1c4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a9071a1c4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9071a1c4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a9071a1c4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ca6bd07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ca6bd07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Verbal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hyperlink" Target="https://twitter.com/Mappletons" TargetMode="External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hyperlink" Target="https://deno.land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s://nodejs.org/en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derhouse.notion.site/Beneficios-Top10-da565b2badda4a1098dedfe9aa3ed5ba" TargetMode="External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5" Type="http://schemas.openxmlformats.org/officeDocument/2006/relationships/image" Target="../media/image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hyperlink" Target="https://reactjs.org/tutorial/tutorial.html" TargetMode="External"/><Relationship Id="rId5" Type="http://schemas.openxmlformats.org/officeDocument/2006/relationships/hyperlink" Target="https://reactjs.org/docs/hello-world.html" TargetMode="External"/><Relationship Id="rId6" Type="http://schemas.openxmlformats.org/officeDocument/2006/relationships/hyperlink" Target="https://carlosvillu.com/introduccion-a-reactjs/" TargetMode="External"/><Relationship Id="rId7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</a:t>
            </a: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2187450" y="20772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FUNCIONAMIENTO DE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REACT 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852150" y="2281750"/>
            <a:ext cx="7439700" cy="23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llega React a la performance que tanta fama le trae?</a:t>
            </a:r>
            <a:b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Hablemos de tres conceptos: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Virtual DOM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vs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 Fiber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la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Reconciliación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/>
        </p:nvSpPr>
        <p:spPr>
          <a:xfrm>
            <a:off x="852150" y="2333400"/>
            <a:ext cx="74397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Primera premisa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acceso indiscriminado al DOM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caro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entonces se requirió encontrar una manera de realizarlo de la manera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más óptima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posible.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852150" y="2333400"/>
            <a:ext cx="7439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Primera premisa: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Optimicemos los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movimientos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5">
            <a:alphaModFix/>
          </a:blip>
          <a:srcRect b="0" l="0" r="0" t="15725"/>
          <a:stretch/>
        </p:blipFill>
        <p:spPr>
          <a:xfrm>
            <a:off x="1868975" y="2876025"/>
            <a:ext cx="5406051" cy="163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5"/>
          <p:cNvCxnSpPr/>
          <p:nvPr/>
        </p:nvCxnSpPr>
        <p:spPr>
          <a:xfrm>
            <a:off x="3535950" y="4508025"/>
            <a:ext cx="1570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5"/>
          <p:cNvCxnSpPr/>
          <p:nvPr/>
        </p:nvCxnSpPr>
        <p:spPr>
          <a:xfrm flipH="1">
            <a:off x="4412275" y="2562675"/>
            <a:ext cx="3643800" cy="8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5"/>
          <p:cNvSpPr txBox="1"/>
          <p:nvPr/>
        </p:nvSpPr>
        <p:spPr>
          <a:xfrm>
            <a:off x="8056075" y="2333400"/>
            <a:ext cx="1016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Zona de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2156550" y="4256975"/>
            <a:ext cx="15864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Estado original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7" name="Google Shape;197;p25"/>
          <p:cNvCxnSpPr/>
          <p:nvPr/>
        </p:nvCxnSpPr>
        <p:spPr>
          <a:xfrm flipH="1">
            <a:off x="5428475" y="3355900"/>
            <a:ext cx="384300" cy="5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5"/>
          <p:cNvCxnSpPr/>
          <p:nvPr/>
        </p:nvCxnSpPr>
        <p:spPr>
          <a:xfrm>
            <a:off x="5986300" y="3727725"/>
            <a:ext cx="23550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5"/>
          <p:cNvCxnSpPr/>
          <p:nvPr/>
        </p:nvCxnSpPr>
        <p:spPr>
          <a:xfrm flipH="1" rot="10800000">
            <a:off x="6432475" y="3554175"/>
            <a:ext cx="135090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5"/>
          <p:cNvSpPr txBox="1"/>
          <p:nvPr/>
        </p:nvSpPr>
        <p:spPr>
          <a:xfrm>
            <a:off x="7783475" y="32803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Cambio aislado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1" name="Google Shape;201;p25"/>
          <p:cNvCxnSpPr/>
          <p:nvPr/>
        </p:nvCxnSpPr>
        <p:spPr>
          <a:xfrm rot="10800000">
            <a:off x="1388150" y="3380750"/>
            <a:ext cx="557700" cy="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5"/>
          <p:cNvSpPr txBox="1"/>
          <p:nvPr/>
        </p:nvSpPr>
        <p:spPr>
          <a:xfrm>
            <a:off x="481550" y="3136725"/>
            <a:ext cx="1016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Fiber </a:t>
            </a: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tree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/>
        </p:nvSpPr>
        <p:spPr>
          <a:xfrm>
            <a:off x="408900" y="2410650"/>
            <a:ext cx="83262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1002600" y="2571750"/>
            <a:ext cx="71388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vez de aplicar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uno a uno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los cambios en los cinco nodos,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procesa este resultado en una memoria. Calcula el área de impacto y determina la menor cantidad de movimientos de modo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heurístico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por lo que también sabe donde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no pueden haber ocurrido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cambios.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/>
        </p:nvSpPr>
        <p:spPr>
          <a:xfrm>
            <a:off x="852150" y="2333400"/>
            <a:ext cx="7439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Segunda premisa: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Flujo de datos unidireccional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852150" y="3011725"/>
            <a:ext cx="71388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establecer esa seguridad, requiere que los datos y los cambios idealmente se provoquen de una manera específica con dos características: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Unidireccionalidad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/ De arriba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hacia abajo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2658900" y="285500"/>
            <a:ext cx="38262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FLUJO DE DATOS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 b="0" l="2210" r="0" t="0"/>
          <a:stretch/>
        </p:blipFill>
        <p:spPr>
          <a:xfrm>
            <a:off x="717175" y="926100"/>
            <a:ext cx="3084601" cy="35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198425" y="4659613"/>
            <a:ext cx="7439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Ilustradora: </a:t>
            </a:r>
            <a:r>
              <a:rPr b="1" lang="es-419" u="sng">
                <a:solidFill>
                  <a:srgbClr val="0097A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Maggie Appleton</a:t>
            </a: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@ Woman of React 2020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250" y="926100"/>
            <a:ext cx="3483955" cy="353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3110900" y="2212350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Bajan los datos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7390500" y="3604175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Suben los eventos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7312425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2992450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Reacción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RESUMIENDO: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¿QUÉ ES EL VIRTUAL DOM?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167850" y="1565700"/>
            <a:ext cx="880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patrón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comportamiento,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lo implementa con una tecnología llamada “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Fiber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sí resulta ser todo lo que React sabe de tu aplicación y cada nodo o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fibra.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es básicamente lo que React hace con el Virtual DOM: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 representación virtual de la UI que se mantiene en memoria y en sincronía “reconciliado” con el DOM “real”.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3072000" y="577800"/>
            <a:ext cx="30000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VIRTUAL DOM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/>
        </p:nvSpPr>
        <p:spPr>
          <a:xfrm>
            <a:off x="337350" y="1298400"/>
            <a:ext cx="84693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Resumiendo el proceso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●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primer lugar, React ejecuta un algoritmo de “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diffing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identifica lo que ha cambiado.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●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segundo paso es la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reconciliación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donde se actualiza el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resultados de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 todo esto, nosotros solo aprenderemos a ayudarlo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1738950" y="309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VIRTUAL 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/>
        </p:nvSpPr>
        <p:spPr>
          <a:xfrm>
            <a:off x="1738950" y="309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VIRTUAL </a:t>
            </a: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459775"/>
            <a:ext cx="73152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/>
        </p:nvSpPr>
        <p:spPr>
          <a:xfrm>
            <a:off x="2187450" y="20772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¿QUÉ ES NODE?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/>
        </p:nvSpPr>
        <p:spPr>
          <a:xfrm>
            <a:off x="389475" y="499950"/>
            <a:ext cx="5949300" cy="41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 entorno de ejecución de JavaScript, que le permite al código en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ejecutado en nuestra computadora.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darle a node un archivo de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éste puede ejecutarlo, y darle acceso a recursos de nuestra computadora (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IO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Network, Etc).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“Node” de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conocido como la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JVM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 rotWithShape="1">
          <a:blip r:embed="rId4">
            <a:alphaModFix/>
          </a:blip>
          <a:srcRect b="0" l="0" r="48633" t="0"/>
          <a:stretch/>
        </p:blipFill>
        <p:spPr>
          <a:xfrm>
            <a:off x="6095175" y="1589775"/>
            <a:ext cx="2459950" cy="19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/>
        </p:nvSpPr>
        <p:spPr>
          <a:xfrm>
            <a:off x="619700" y="1143925"/>
            <a:ext cx="53163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Recientemente ha nacido un nuevo entorno de ejecución que no es node sino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Deno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(no-de = de-no)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Creado por uno de los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padres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node.js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Ryan Dahl-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permite ejecución de código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typescript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con una nueva perspectiva en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seguridad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b="0" l="0" r="48633" t="0"/>
          <a:stretch/>
        </p:blipFill>
        <p:spPr>
          <a:xfrm>
            <a:off x="6204650" y="1035225"/>
            <a:ext cx="2198474" cy="17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1032600" y="231525"/>
            <a:ext cx="7078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¡CODER NEWS!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863" y="2571750"/>
            <a:ext cx="1818050" cy="18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666950" y="4372675"/>
            <a:ext cx="4560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 u="sng">
                <a:solidFill>
                  <a:schemeClr val="hlink"/>
                </a:solidFill>
                <a:hlinkClick r:id="rId6"/>
              </a:rPr>
              <a:t>https://deno.land/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/>
        </p:nvSpPr>
        <p:spPr>
          <a:xfrm>
            <a:off x="2187450" y="20772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 JS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¿QUÉ ES NPM?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/>
        </p:nvSpPr>
        <p:spPr>
          <a:xfrm>
            <a:off x="164225" y="999400"/>
            <a:ext cx="61341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usamos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Node.js,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rápidamente tenemos que instalar módulos nuevos (librerías), ya que al ser un sistema fuertemente modular viene prácticamente “vacío”.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lo tanto, para utilizar una funcionalidad de alguna librería publicada, deberemos instalar módulos adicionales.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operación se realiza de forma muy sencilla con la herramienta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(Node Package Manager).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7" name="Google Shape;297;p38"/>
          <p:cNvPicPr preferRelativeResize="0"/>
          <p:nvPr/>
        </p:nvPicPr>
        <p:blipFill rotWithShape="1">
          <a:blip r:embed="rId4">
            <a:alphaModFix/>
          </a:blip>
          <a:srcRect b="0" l="0" r="50782" t="0"/>
          <a:stretch/>
        </p:blipFill>
        <p:spPr>
          <a:xfrm>
            <a:off x="6593875" y="999400"/>
            <a:ext cx="2106474" cy="17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/>
        </p:nvSpPr>
        <p:spPr>
          <a:xfrm>
            <a:off x="1032600" y="231525"/>
            <a:ext cx="7078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NODE PACKAGER MANAGER / NPM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 rotWithShape="1">
          <a:blip r:embed="rId4">
            <a:alphaModFix/>
          </a:blip>
          <a:srcRect b="0" l="50782" r="0" t="0"/>
          <a:stretch/>
        </p:blipFill>
        <p:spPr>
          <a:xfrm>
            <a:off x="6755425" y="2571750"/>
            <a:ext cx="2106474" cy="1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224500" y="1351100"/>
            <a:ext cx="63429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un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repositorio 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ampliamente utilizado para la publicación de proyectos Node.js de código abierto.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 Light"/>
              <a:buChar char="●"/>
            </a:pPr>
            <a:r>
              <a:t/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Como una herramienta de línea de comandos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Esta utilidad ayuda a instalar y desinstalar paquetes, gestionar versiones y gestionar dependencias necesarias para ejecutar un proyecto.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0" y="256350"/>
            <a:ext cx="91440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ESTA HERRAMIENTA FUNCIONA DE DOS FORMAS: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 rotWithShape="1">
          <a:blip r:embed="rId4">
            <a:alphaModFix/>
          </a:blip>
          <a:srcRect b="0" l="0" r="50782" t="0"/>
          <a:stretch/>
        </p:blipFill>
        <p:spPr>
          <a:xfrm>
            <a:off x="6446550" y="1227675"/>
            <a:ext cx="2106474" cy="17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 rotWithShape="1">
          <a:blip r:embed="rId4">
            <a:alphaModFix/>
          </a:blip>
          <a:srcRect b="0" l="50782" r="0" t="0"/>
          <a:stretch/>
        </p:blipFill>
        <p:spPr>
          <a:xfrm>
            <a:off x="6567400" y="2826900"/>
            <a:ext cx="2106474" cy="1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1032600" y="231525"/>
            <a:ext cx="707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INSTALACIÓN DE NODE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1032600" y="1220625"/>
            <a:ext cx="65352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instalar una aplicación de React JS desde el CLI, debemos previamente instalar Node.js.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16" name="Google Shape;316;p40"/>
          <p:cNvCxnSpPr>
            <a:stCxn id="317" idx="6"/>
            <a:endCxn id="318" idx="2"/>
          </p:cNvCxnSpPr>
          <p:nvPr/>
        </p:nvCxnSpPr>
        <p:spPr>
          <a:xfrm>
            <a:off x="2249350" y="2515650"/>
            <a:ext cx="4578300" cy="0"/>
          </a:xfrm>
          <a:prstGeom prst="straightConnector1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40"/>
          <p:cNvSpPr/>
          <p:nvPr/>
        </p:nvSpPr>
        <p:spPr>
          <a:xfrm>
            <a:off x="1635250" y="22086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0"/>
          <p:cNvSpPr/>
          <p:nvPr/>
        </p:nvSpPr>
        <p:spPr>
          <a:xfrm>
            <a:off x="4264955" y="22086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FF00"/>
              </a:solidFill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6827709" y="22086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FF00"/>
              </a:solidFill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1749186" y="22446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4403387" y="2235539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6960457" y="2263295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616150" y="3046213"/>
            <a:ext cx="2652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a: </a:t>
            </a:r>
            <a:r>
              <a:rPr lang="es-419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https://nodejs.org/en/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3245850" y="3046213"/>
            <a:ext cx="2652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Descargar la última versión de Node.js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5808600" y="3046213"/>
            <a:ext cx="2652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 el archivo descargado y ejecutar los siguientes pasos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382400"/>
            <a:ext cx="4247004" cy="29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804" y="1416050"/>
            <a:ext cx="394335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1032600" y="231525"/>
            <a:ext cx="707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INSTALACIÓN DE NODE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631850" y="2027575"/>
            <a:ext cx="588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INSTALACIÓN Y CONFIGURACIÓN DEL ENTORNO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75" y="1181150"/>
            <a:ext cx="43053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96038"/>
            <a:ext cx="42005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/>
        </p:nvSpPr>
        <p:spPr>
          <a:xfrm>
            <a:off x="1032600" y="231525"/>
            <a:ext cx="707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INSTALACIÓN DE NODE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125" y="1575350"/>
            <a:ext cx="38957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/>
          <p:nvPr/>
        </p:nvSpPr>
        <p:spPr>
          <a:xfrm>
            <a:off x="1032600" y="231525"/>
            <a:ext cx="707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INSTALACIÓN DE NODE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/>
        </p:nvSpPr>
        <p:spPr>
          <a:xfrm>
            <a:off x="1154550" y="926800"/>
            <a:ext cx="68349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¿Sabías que premiamos a nuestros estudiantes por su dedicación durante la cursada? </a:t>
            </a:r>
            <a:b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</a:br>
            <a:b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Conocé los </a:t>
            </a:r>
            <a:r>
              <a:rPr lang="es-419" sz="35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beneficios</a:t>
            </a:r>
            <a: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 del TOP10</a:t>
            </a:r>
            <a:endParaRPr i="1" sz="59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3139400" y="45710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CREAR UNA APLICACIÓN UTILIZANDO EL CLI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1919850" y="47682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¿QUÉ ES CLI?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2" name="Google Shape;372;p47"/>
          <p:cNvSpPr txBox="1"/>
          <p:nvPr/>
        </p:nvSpPr>
        <p:spPr>
          <a:xfrm>
            <a:off x="1151700" y="15539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interfaz de línea de comandos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 interfaz de línea de órdenes, es un método que permite a los usuarios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dar instrucciones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algún programa informático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por medio de una línea de texto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simple.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React tiene su propia CLI, pero actualmente solo admite la creación de una aplicación (create-react-app).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/>
        </p:nvSpPr>
        <p:spPr>
          <a:xfrm>
            <a:off x="2218525" y="1442550"/>
            <a:ext cx="48585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678" y="23239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/>
        </p:nvSpPr>
        <p:spPr>
          <a:xfrm>
            <a:off x="1657800" y="2437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ABRIR LA CONSOLA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650" y="989175"/>
            <a:ext cx="2026925" cy="3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650" y="1232850"/>
            <a:ext cx="4045886" cy="2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/>
        </p:nvSpPr>
        <p:spPr>
          <a:xfrm>
            <a:off x="1434175" y="4587900"/>
            <a:ext cx="2703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Windows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4864925" y="4587900"/>
            <a:ext cx="2703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Linux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/>
        </p:nvSpPr>
        <p:spPr>
          <a:xfrm>
            <a:off x="482713" y="2025275"/>
            <a:ext cx="51975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el comando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cd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ingresar al directorio sobre el cual vamos a crear nuestra aplicación en react.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cd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volvemos al directorio anterior.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6" name="Google Shape;396;p50"/>
          <p:cNvSpPr txBox="1"/>
          <p:nvPr/>
        </p:nvSpPr>
        <p:spPr>
          <a:xfrm>
            <a:off x="1883100" y="593275"/>
            <a:ext cx="5377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UBICARNOS EN UN DIRECTORIO ESPECÍFICO 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437" y="3541325"/>
            <a:ext cx="2511325" cy="5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857" y="1783950"/>
            <a:ext cx="2328461" cy="61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/>
        </p:nvSpPr>
        <p:spPr>
          <a:xfrm>
            <a:off x="195888" y="1265895"/>
            <a:ext cx="4264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Debemos ejecutar el comando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install -g create-react-app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3112200" y="464750"/>
            <a:ext cx="291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INSTALAR REACT JS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088" y="1431238"/>
            <a:ext cx="44880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1"/>
          <p:cNvSpPr txBox="1"/>
          <p:nvPr/>
        </p:nvSpPr>
        <p:spPr>
          <a:xfrm>
            <a:off x="3031813" y="2591775"/>
            <a:ext cx="30000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CREAR LA APLICACIÓN</a:t>
            </a:r>
            <a:endParaRPr i="1" sz="2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51"/>
          <p:cNvSpPr txBox="1"/>
          <p:nvPr/>
        </p:nvSpPr>
        <p:spPr>
          <a:xfrm>
            <a:off x="361788" y="3404038"/>
            <a:ext cx="3932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ebemos ejecutar </a:t>
            </a:r>
            <a:r>
              <a:rPr lang="es-419" sz="1800">
                <a:latin typeface="Courier New"/>
                <a:ea typeface="Courier New"/>
                <a:cs typeface="Courier New"/>
                <a:sym typeface="Courier New"/>
              </a:rPr>
              <a:t>create-react-app my-app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0" name="Google Shape;4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037" y="3356213"/>
            <a:ext cx="4867076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funcionamiento del virtual DOM en React.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y configurar NodeJS.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app utilizando el CLI.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/>
        </p:nvSpPr>
        <p:spPr>
          <a:xfrm>
            <a:off x="1683000" y="2360950"/>
            <a:ext cx="577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npx create-react-app nombre-de-app</a:t>
            </a:r>
            <a:endParaRPr sz="21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s-419" sz="21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coder-app</a:t>
            </a:r>
            <a:endParaRPr sz="21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6" name="Google Shape;416;p52"/>
          <p:cNvSpPr txBox="1"/>
          <p:nvPr/>
        </p:nvSpPr>
        <p:spPr>
          <a:xfrm>
            <a:off x="1753500" y="478475"/>
            <a:ext cx="5637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CODER</a:t>
            </a: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 ‘PRO TIPS’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7" name="Google Shape;4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2"/>
          <p:cNvSpPr txBox="1"/>
          <p:nvPr/>
        </p:nvSpPr>
        <p:spPr>
          <a:xfrm>
            <a:off x="593425" y="1691450"/>
            <a:ext cx="6075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NPX - TODO EN UN COMANDO - eXecute</a:t>
            </a:r>
            <a:endParaRPr i="1" sz="2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/>
        </p:nvSpPr>
        <p:spPr>
          <a:xfrm>
            <a:off x="4324950" y="2036425"/>
            <a:ext cx="45519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ejecutar una aplicación y poder acceder desde el navegador debemos ejecutar (dentro del directorio de la aplicación creada)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start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>
            <a:off x="1966650" y="442825"/>
            <a:ext cx="52107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EJECUTAR APLICACIÓN EN EL NAVEGADOR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5" name="Google Shape;4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50" y="1676963"/>
            <a:ext cx="4020100" cy="239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/>
        </p:nvSpPr>
        <p:spPr>
          <a:xfrm>
            <a:off x="298325" y="1637800"/>
            <a:ext cx="4079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escribe la dirección obtenida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(Ej:localhost:3000) en tu navegador y el resultado obtenido será el siguiente: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09700"/>
            <a:ext cx="43575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/>
        </p:nvSpPr>
        <p:spPr>
          <a:xfrm>
            <a:off x="1830000" y="2077200"/>
            <a:ext cx="548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br>
              <a:rPr i="1" lang="es-419" sz="3600">
                <a:latin typeface="Anton"/>
                <a:ea typeface="Anton"/>
                <a:cs typeface="Anton"/>
                <a:sym typeface="Anton"/>
              </a:rPr>
            </a:br>
            <a:r>
              <a:rPr i="1" lang="es-419" sz="1500">
                <a:latin typeface="Anton"/>
                <a:ea typeface="Anton"/>
                <a:cs typeface="Anton"/>
                <a:sym typeface="Anton"/>
              </a:rPr>
              <a:t>Spread operator, métodos de array y desestructuración</a:t>
            </a:r>
            <a:endParaRPr i="1" sz="1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9" name="Google Shape;43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CREAR LA APP UTILIZANDO EL CLI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6" name="Google Shape;446;p56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una aplicación utilizando el CLI con el nombre de tu tienda.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7" name="Google Shape;4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487982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57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{7D4F4BB0-7D77-4AFF-B944-3E3FFC06DC26}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CREAR LA APP UTILIZANDO EL CLI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repositorio de github con tu app creada con CRA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 una aplicación utilizando el CLI con el nombre de tu tienda, y ejecuta los comandos necesarios para instalar React, configurarlo y visualizarlo en tu navegador.</a:t>
                      </a:r>
                      <a:endParaRPr sz="17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repositorio de github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Dentro del repositorio, deberían encontrarse las carpetas y los archivos src, README.md y package.json, entre otros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56" name="Google Shape;45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" name="Google Shape;462;p58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{7D4F4BB0-7D77-4AFF-B944-3E3FFC06DC26}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CREAR LA APP UTILIZANDO EL CLI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repositorio de github con tu app creada con CRA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&gt;&gt;Ejemplo: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63" name="Google Shape;46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564" y="2158125"/>
            <a:ext cx="4610874" cy="221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/>
          <p:nvPr/>
        </p:nvSpPr>
        <p:spPr>
          <a:xfrm>
            <a:off x="2338650" y="2272025"/>
            <a:ext cx="503100" cy="15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72" name="Google Shape;4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/>
          <p:nvPr/>
        </p:nvSpPr>
        <p:spPr>
          <a:xfrm>
            <a:off x="1221525" y="10165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0"/>
          <p:cNvSpPr txBox="1"/>
          <p:nvPr/>
        </p:nvSpPr>
        <p:spPr>
          <a:xfrm>
            <a:off x="2577375" y="12095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RECURSOS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9" name="Google Shape;4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234" y="12792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0"/>
          <p:cNvSpPr txBox="1"/>
          <p:nvPr/>
        </p:nvSpPr>
        <p:spPr>
          <a:xfrm>
            <a:off x="1484225" y="2152400"/>
            <a:ext cx="7439700" cy="21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Amler (2016). ReactJS by Example (1 ed.). EEUU, Packt.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Stein, J. (2016). ReactJS Cookbook (1 ed.). EEUU, Packt.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https://reactjs.org/tutorial/tutorial.html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https://reactjs.org/docs/hello-world.html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https://carlosvillu.com/introduccion-a-reactjs/</a:t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7" name="Google Shape;487;p61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Virtual DOM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Nodejs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App con CLI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JS: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biblioteca para desarrollo web, por lo cual debemos contar con conocimientos mínimos sobre los lenguajes que el navegador web interpreta.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lenguaje de etiquetas, el cual dará la estructura para nuestras páginas web.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5: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nueva versión de diversas especificaciones, entre las que se encuentran: HTML 4-XHTML 1-CSS Nivel 2-DOM Nivel 2 (DOM = Document Object Model).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DOCTYPE: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es una etiqueta, sino una instrucción para indicar al navegador qué versión de HTML vamos a utilizar.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1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 (Document Object Model o modelo de objetos del navegador):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sirve para acceder a cualquiera de los componentes que hay dentro de una página. 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(cascading style sheets - hojas de estilo en cascada):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lenguaje de diseño gráfico con el cual podremos dar estilos (diseño, colores, márgenes) a nuestras webs desarrolladas con HTML.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lenguaje de programación web por excelencia. Decimos que se trata de un lenguaje de programación interpretado.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93" name="Google Shape;49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8500" y="9243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Funcionamiento de React Js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2" name="Google Shape;102;p19"/>
          <p:cNvCxnSpPr/>
          <p:nvPr/>
        </p:nvCxnSpPr>
        <p:spPr>
          <a:xfrm>
            <a:off x="2071400" y="2274063"/>
            <a:ext cx="705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3" name="Google Shape;103;p19"/>
          <p:cNvSpPr/>
          <p:nvPr/>
        </p:nvSpPr>
        <p:spPr>
          <a:xfrm>
            <a:off x="2777300" y="21087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618500" y="19728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 DOM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1342475" y="15267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6" name="Google Shape;106;p19"/>
          <p:cNvSpPr/>
          <p:nvPr/>
        </p:nvSpPr>
        <p:spPr>
          <a:xfrm>
            <a:off x="616025" y="30213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 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1340000" y="25752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" name="Google Shape;108;p19"/>
          <p:cNvSpPr/>
          <p:nvPr/>
        </p:nvSpPr>
        <p:spPr>
          <a:xfrm>
            <a:off x="5281750" y="31572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NPM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2068925" y="333906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" name="Google Shape;110;p19"/>
          <p:cNvSpPr/>
          <p:nvPr/>
        </p:nvSpPr>
        <p:spPr>
          <a:xfrm>
            <a:off x="3027250" y="31737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>
            <a:off x="2068925" y="333906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2" name="Google Shape;112;p19"/>
          <p:cNvSpPr/>
          <p:nvPr/>
        </p:nvSpPr>
        <p:spPr>
          <a:xfrm>
            <a:off x="3027250" y="36066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19"/>
          <p:cNvCxnSpPr/>
          <p:nvPr/>
        </p:nvCxnSpPr>
        <p:spPr>
          <a:xfrm>
            <a:off x="4575850" y="3322563"/>
            <a:ext cx="705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4" name="Google Shape;114;p19"/>
          <p:cNvSpPr/>
          <p:nvPr/>
        </p:nvSpPr>
        <p:spPr>
          <a:xfrm>
            <a:off x="615900" y="40698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 una aplicación utilizando el CLI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" name="Google Shape;115;p19"/>
          <p:cNvCxnSpPr/>
          <p:nvPr/>
        </p:nvCxnSpPr>
        <p:spPr>
          <a:xfrm>
            <a:off x="1339875" y="36237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419" sz="1200">
                <a:latin typeface="Helvetica Neue"/>
                <a:ea typeface="Helvetica Neue"/>
                <a:cs typeface="Helvetica Neue"/>
                <a:sym typeface="Helvetica Neue"/>
              </a:rPr>
              <a:t>Instalación y configuración del entorno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Nivelación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JSX y Transpiling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3" name="Google Shape;143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4086188" y="30124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CREAR LA APP UTILIZANDO EL CLI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7063" y="303043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502338" y="297093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MENÚ E-COMMERCE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5188" y="30303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1744363" y="2987313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FORMULARIO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8363" y="299206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/>
        </p:nvSpPr>
        <p:spPr>
          <a:xfrm>
            <a:off x="2187450" y="20772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RECAP: HTML, DOM, 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